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1"/>
  </p:sldMasterIdLst>
  <p:notesMasterIdLst>
    <p:notesMasterId r:id="rId14"/>
  </p:notesMasterIdLst>
  <p:sldIdLst>
    <p:sldId id="273" r:id="rId2"/>
    <p:sldId id="339" r:id="rId3"/>
    <p:sldId id="388" r:id="rId4"/>
    <p:sldId id="387" r:id="rId5"/>
    <p:sldId id="389" r:id="rId6"/>
    <p:sldId id="391" r:id="rId7"/>
    <p:sldId id="340" r:id="rId8"/>
    <p:sldId id="347" r:id="rId9"/>
    <p:sldId id="364" r:id="rId10"/>
    <p:sldId id="374" r:id="rId11"/>
    <p:sldId id="386" r:id="rId12"/>
    <p:sldId id="39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5758FB7-9AC5-4552-8A53-C91805E547FA}" styleName="Estilo temático 1 - Énfasis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58" autoAdjust="0"/>
    <p:restoredTop sz="94660"/>
  </p:normalViewPr>
  <p:slideViewPr>
    <p:cSldViewPr snapToGrid="0">
      <p:cViewPr varScale="1">
        <p:scale>
          <a:sx n="83" d="100"/>
          <a:sy n="83" d="100"/>
        </p:scale>
        <p:origin x="54" y="64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9997FF-1978-49B1-B311-23FED24F02B4}" type="datetimeFigureOut">
              <a:rPr lang="es-ES" smtClean="0"/>
              <a:t>02/11/2017</a:t>
            </a:fld>
            <a:endParaRPr lang="es-ES"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D7D8F-88D1-400F-94CB-66995B4A1B13}" type="slidenum">
              <a:rPr lang="es-ES" smtClean="0"/>
              <a:t>‹Nº›</a:t>
            </a:fld>
            <a:endParaRPr lang="es-ES" dirty="0"/>
          </a:p>
        </p:txBody>
      </p:sp>
    </p:spTree>
    <p:extLst>
      <p:ext uri="{BB962C8B-B14F-4D97-AF65-F5344CB8AC3E}">
        <p14:creationId xmlns:p14="http://schemas.microsoft.com/office/powerpoint/2010/main" val="1898413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4F6A182E-47AF-4322-B571-784BDCC7CE50}"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2181200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137409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011320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9796027F-7875-4030-9381-8BD8C4F21935}"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4123701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280364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11/2/2017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942373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291365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645725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7" name="Date Placeholder 4"/>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066369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dirty="0"/>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541760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dirty="0"/>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454318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4"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9220934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s-ES"/>
              <a:t>Haga clic para modificar el estilo de título del patrón</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4"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3847374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41938563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1864090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dirty="0"/>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dirty="0"/>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dirty="0"/>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620711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8246397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794131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smtClean="0"/>
              <a:t>11/2/2017</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smtClean="0"/>
              <a:t>‹Nº›</a:t>
            </a:fld>
            <a:endParaRPr lang="en-US" dirty="0"/>
          </a:p>
        </p:txBody>
      </p:sp>
    </p:spTree>
    <p:extLst>
      <p:ext uri="{BB962C8B-B14F-4D97-AF65-F5344CB8AC3E}">
        <p14:creationId xmlns:p14="http://schemas.microsoft.com/office/powerpoint/2010/main" val="4206793622"/>
      </p:ext>
    </p:extLst>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2960" y="176313"/>
            <a:ext cx="12227441" cy="3018443"/>
          </a:xfrm>
        </p:spPr>
        <p:txBody>
          <a:bodyPr>
            <a:noAutofit/>
          </a:bodyPr>
          <a:lstStyle/>
          <a:p>
            <a:pPr algn="ctr"/>
            <a:r>
              <a:rPr lang="es-ES" sz="6600" dirty="0" smtClean="0"/>
              <a:t>WORKING SESSION</a:t>
            </a:r>
            <a:br>
              <a:rPr lang="es-ES" sz="6600" dirty="0" smtClean="0"/>
            </a:br>
            <a:r>
              <a:rPr lang="es-ES" sz="5400" b="1" dirty="0" smtClean="0"/>
              <a:t>SISTEMAS </a:t>
            </a:r>
            <a:r>
              <a:rPr lang="es-ES" sz="5400" b="1" dirty="0"/>
              <a:t>DE TRADING </a:t>
            </a:r>
            <a:r>
              <a:rPr lang="es-ES" sz="5400" dirty="0"/>
              <a:t/>
            </a:r>
            <a:br>
              <a:rPr lang="es-ES" sz="5400" dirty="0"/>
            </a:br>
            <a:r>
              <a:rPr lang="es-ES" sz="5400" dirty="0" smtClean="0"/>
              <a:t>con </a:t>
            </a:r>
            <a:r>
              <a:rPr lang="es-ES" sz="8000" b="1" dirty="0" smtClean="0"/>
              <a:t>OSCILADORES </a:t>
            </a:r>
            <a:endParaRPr lang="en-US" sz="6600" b="1" dirty="0"/>
          </a:p>
        </p:txBody>
      </p:sp>
      <p:sp>
        <p:nvSpPr>
          <p:cNvPr id="3" name="Subtítulo 2"/>
          <p:cNvSpPr>
            <a:spLocks noGrp="1"/>
          </p:cNvSpPr>
          <p:nvPr>
            <p:ph type="subTitle" idx="1"/>
          </p:nvPr>
        </p:nvSpPr>
        <p:spPr>
          <a:xfrm>
            <a:off x="848622" y="6061295"/>
            <a:ext cx="4231378" cy="796705"/>
          </a:xfrm>
        </p:spPr>
        <p:txBody>
          <a:bodyPr>
            <a:normAutofit/>
          </a:bodyPr>
          <a:lstStyle/>
          <a:p>
            <a:r>
              <a:rPr lang="es-ES" sz="2800" b="1" dirty="0">
                <a:solidFill>
                  <a:schemeClr val="tx1"/>
                </a:solidFill>
              </a:rPr>
              <a:t>@rupertacho</a:t>
            </a:r>
            <a:endParaRPr lang="en-US" sz="2800" b="1" dirty="0">
              <a:solidFill>
                <a:schemeClr val="tx1"/>
              </a:solidFill>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4744" y="6014601"/>
            <a:ext cx="4772157" cy="738261"/>
          </a:xfrm>
          <a:prstGeom prst="rect">
            <a:avLst/>
          </a:prstGeom>
        </p:spPr>
      </p:pic>
      <p:sp>
        <p:nvSpPr>
          <p:cNvPr id="7" name="CuadroTexto 6"/>
          <p:cNvSpPr txBox="1"/>
          <p:nvPr/>
        </p:nvSpPr>
        <p:spPr>
          <a:xfrm>
            <a:off x="848622" y="3194756"/>
            <a:ext cx="10476089" cy="2431435"/>
          </a:xfrm>
          <a:prstGeom prst="rect">
            <a:avLst/>
          </a:prstGeom>
          <a:noFill/>
        </p:spPr>
        <p:txBody>
          <a:bodyPr wrap="square" rtlCol="0">
            <a:spAutoFit/>
          </a:bodyPr>
          <a:lstStyle/>
          <a:p>
            <a:pPr marL="285750" indent="-285750">
              <a:buFont typeface="Arial" panose="020B0604020202020204" pitchFamily="34" charset="0"/>
              <a:buChar char="•"/>
            </a:pPr>
            <a:r>
              <a:rPr lang="es-ES" sz="3200" dirty="0" smtClean="0"/>
              <a:t>Construcción de Indicador sintético</a:t>
            </a:r>
          </a:p>
          <a:p>
            <a:pPr marL="285750" indent="-285750">
              <a:buFont typeface="Arial" panose="020B0604020202020204" pitchFamily="34" charset="0"/>
              <a:buChar char="•"/>
            </a:pPr>
            <a:r>
              <a:rPr lang="es-ES" sz="3200" dirty="0" smtClean="0"/>
              <a:t>Normalización del Indicador</a:t>
            </a:r>
          </a:p>
          <a:p>
            <a:pPr marL="285750" indent="-285750">
              <a:buFont typeface="Arial" panose="020B0604020202020204" pitchFamily="34" charset="0"/>
              <a:buChar char="•"/>
            </a:pPr>
            <a:r>
              <a:rPr lang="es-ES" sz="3200" dirty="0" smtClean="0"/>
              <a:t>Búsqueda de Divergencias automáticas</a:t>
            </a:r>
          </a:p>
          <a:p>
            <a:pPr marL="285750" indent="-285750">
              <a:buFont typeface="Arial" panose="020B0604020202020204" pitchFamily="34" charset="0"/>
              <a:buChar char="•"/>
            </a:pPr>
            <a:r>
              <a:rPr lang="es-ES" sz="3200" dirty="0" smtClean="0"/>
              <a:t>Aplicación práctica en un sistema de Trading</a:t>
            </a:r>
          </a:p>
          <a:p>
            <a:endParaRPr lang="es-ES" sz="2400" dirty="0"/>
          </a:p>
        </p:txBody>
      </p:sp>
      <p:sp>
        <p:nvSpPr>
          <p:cNvPr id="5" name="Estrella de 32 puntas 4"/>
          <p:cNvSpPr/>
          <p:nvPr/>
        </p:nvSpPr>
        <p:spPr>
          <a:xfrm>
            <a:off x="8472325" y="3101729"/>
            <a:ext cx="3612156" cy="1389136"/>
          </a:xfrm>
          <a:prstGeom prst="star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000" b="1" dirty="0" smtClean="0"/>
              <a:t>GRATIS</a:t>
            </a:r>
            <a:endParaRPr lang="es-ES" sz="4000" b="1" dirty="0"/>
          </a:p>
        </p:txBody>
      </p:sp>
      <p:sp>
        <p:nvSpPr>
          <p:cNvPr id="8" name="Subtítulo 2"/>
          <p:cNvSpPr txBox="1">
            <a:spLocks/>
          </p:cNvSpPr>
          <p:nvPr/>
        </p:nvSpPr>
        <p:spPr>
          <a:xfrm>
            <a:off x="123170" y="5320865"/>
            <a:ext cx="12103147" cy="796705"/>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lumMod val="60000"/>
                  <a:lumOff val="40000"/>
                </a:schemeClr>
              </a:buClr>
              <a:buSzPct val="80000"/>
              <a:buFont typeface="Wingdings 3" charset="2"/>
              <a:buNone/>
              <a:defRPr sz="2000" b="0" i="0" kern="1200" cap="all">
                <a:solidFill>
                  <a:schemeClr val="accent1">
                    <a:lumMod val="60000"/>
                    <a:lumOff val="40000"/>
                  </a:schemeClr>
                </a:solidFill>
                <a:latin typeface="+mj-lt"/>
                <a:ea typeface="+mj-ea"/>
                <a:cs typeface="+mj-cs"/>
              </a:defRPr>
            </a:lvl1pPr>
            <a:lvl2pPr marL="4572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lumMod val="60000"/>
                  <a:lumOff val="40000"/>
                </a:schemeClr>
              </a:buClr>
              <a:buSzPct val="80000"/>
              <a:buFont typeface="Wingdings 3" charset="2"/>
              <a:buNone/>
              <a:defRPr sz="1400" b="0" i="0" kern="1200">
                <a:solidFill>
                  <a:schemeClr val="tx1">
                    <a:tint val="75000"/>
                  </a:schemeClr>
                </a:solidFill>
                <a:latin typeface="+mj-lt"/>
                <a:ea typeface="+mj-ea"/>
                <a:cs typeface="+mj-cs"/>
              </a:defRPr>
            </a:lvl9pPr>
          </a:lstStyle>
          <a:p>
            <a:r>
              <a:rPr lang="es-ES" sz="4000" b="1" cap="none"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JUEVES 2 DE NOVIEMBRE 19:00 HORA ESPAÑOLA</a:t>
            </a:r>
            <a:endParaRPr lang="en-US" sz="4000" b="1" cap="none"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3019806229"/>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Indicador hibrido Media con SAR</a:t>
            </a:r>
            <a:br>
              <a:rPr lang="es-ES" b="1" dirty="0"/>
            </a:br>
            <a:endParaRPr lang="es-ES" dirty="0"/>
          </a:p>
        </p:txBody>
      </p:sp>
      <p:sp>
        <p:nvSpPr>
          <p:cNvPr id="3" name="Marcador de contenido 2"/>
          <p:cNvSpPr>
            <a:spLocks noGrp="1"/>
          </p:cNvSpPr>
          <p:nvPr>
            <p:ph idx="1"/>
          </p:nvPr>
        </p:nvSpPr>
        <p:spPr/>
        <p:txBody>
          <a:bodyPr/>
          <a:lstStyle/>
          <a:p>
            <a:r>
              <a:rPr lang="es-ES" dirty="0"/>
              <a:t>Este indicador se usará aplicado sobre el precio</a:t>
            </a:r>
          </a:p>
          <a:p>
            <a:r>
              <a:rPr lang="es-ES" dirty="0"/>
              <a:t>Se usara el indicador estándar </a:t>
            </a:r>
            <a:r>
              <a:rPr lang="es-ES" dirty="0" err="1"/>
              <a:t>Parabolic</a:t>
            </a:r>
            <a:r>
              <a:rPr lang="es-ES" dirty="0"/>
              <a:t> SAR de </a:t>
            </a:r>
            <a:r>
              <a:rPr lang="es-ES" dirty="0" err="1"/>
              <a:t>Wilders</a:t>
            </a:r>
            <a:r>
              <a:rPr lang="es-ES" dirty="0"/>
              <a:t> mezclado con una media para obtener un indicador parecido a una media que reaccione explosivamente al tocar el precio y se coloque en el extremo opuesto.</a:t>
            </a:r>
          </a:p>
          <a:p>
            <a:r>
              <a:rPr lang="es-ES" dirty="0"/>
              <a:t>El </a:t>
            </a:r>
            <a:r>
              <a:rPr lang="es-ES" dirty="0" err="1"/>
              <a:t>Parabolic</a:t>
            </a:r>
            <a:r>
              <a:rPr lang="es-ES" dirty="0"/>
              <a:t> es un indicador a tener en cuenta para realizar mezclas dado que huye del precio al tocarlo y aporta un funcionamiento interesante.</a:t>
            </a:r>
          </a:p>
          <a:p>
            <a:endParaRPr lang="es-ES" dirty="0"/>
          </a:p>
        </p:txBody>
      </p:sp>
    </p:spTree>
    <p:extLst>
      <p:ext uri="{BB962C8B-B14F-4D97-AF65-F5344CB8AC3E}">
        <p14:creationId xmlns:p14="http://schemas.microsoft.com/office/powerpoint/2010/main" val="2687018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Bandas de </a:t>
            </a:r>
            <a:r>
              <a:rPr lang="es-ES" b="1" dirty="0" err="1"/>
              <a:t>Bollinger</a:t>
            </a:r>
            <a:r>
              <a:rPr lang="es-ES" b="1" dirty="0"/>
              <a:t> – B%</a:t>
            </a:r>
            <a:br>
              <a:rPr lang="es-ES" b="1" dirty="0"/>
            </a:br>
            <a:endParaRPr lang="es-ES" dirty="0"/>
          </a:p>
        </p:txBody>
      </p:sp>
      <p:sp>
        <p:nvSpPr>
          <p:cNvPr id="3" name="Marcador de contenido 2"/>
          <p:cNvSpPr>
            <a:spLocks noGrp="1"/>
          </p:cNvSpPr>
          <p:nvPr>
            <p:ph idx="1"/>
          </p:nvPr>
        </p:nvSpPr>
        <p:spPr/>
        <p:txBody>
          <a:bodyPr/>
          <a:lstStyle/>
          <a:p>
            <a:r>
              <a:rPr lang="es-ES" dirty="0"/>
              <a:t>Usaremos las bandas de </a:t>
            </a:r>
            <a:r>
              <a:rPr lang="es-ES" dirty="0" err="1"/>
              <a:t>bollinger</a:t>
            </a:r>
            <a:r>
              <a:rPr lang="es-ES" dirty="0"/>
              <a:t> de 2 desviaciones como referencia de normalización</a:t>
            </a:r>
          </a:p>
          <a:p>
            <a:r>
              <a:rPr lang="es-ES" dirty="0"/>
              <a:t>Este indicador nos dice en qué posición se encuentra un precio en relación a las bandas de </a:t>
            </a:r>
            <a:r>
              <a:rPr lang="es-ES" dirty="0" err="1"/>
              <a:t>Bollinger</a:t>
            </a:r>
            <a:r>
              <a:rPr lang="es-ES" dirty="0"/>
              <a:t>: cuando el valor es 1 el precio se sitúa en la banda superior, con 0,5 en la media y, cuando es 0, en la banda inferior. Adviértase que el indicador no está acotado, como ocurre con el Estocástico, por lo que nos podremos encontrar ocasionalmente con valores ligeramente superiores a 1 e inferiores a 0.   </a:t>
            </a:r>
          </a:p>
          <a:p>
            <a:r>
              <a:rPr lang="es-ES" i="1" dirty="0"/>
              <a:t>b</a:t>
            </a:r>
            <a:r>
              <a:rPr lang="es-ES" dirty="0"/>
              <a:t>% = </a:t>
            </a:r>
            <a:r>
              <a:rPr lang="es-ES" dirty="0" err="1"/>
              <a:t>Close</a:t>
            </a:r>
            <a:r>
              <a:rPr lang="es-ES" dirty="0"/>
              <a:t>[0] - Banda Inferior / Banda superior - Banda inferior.</a:t>
            </a:r>
          </a:p>
          <a:p>
            <a:endParaRPr lang="es-ES" dirty="0" smtClean="0"/>
          </a:p>
          <a:p>
            <a:pPr marL="0" indent="0">
              <a:buNone/>
            </a:pPr>
            <a:endParaRPr lang="es-ES" dirty="0"/>
          </a:p>
        </p:txBody>
      </p:sp>
    </p:spTree>
    <p:extLst>
      <p:ext uri="{BB962C8B-B14F-4D97-AF65-F5344CB8AC3E}">
        <p14:creationId xmlns:p14="http://schemas.microsoft.com/office/powerpoint/2010/main" val="3872887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Canal de Máximos y Mínimos – ESTOCASTICO</a:t>
            </a:r>
            <a:br>
              <a:rPr lang="es-ES" b="1" dirty="0"/>
            </a:br>
            <a:endParaRPr lang="es-ES" dirty="0"/>
          </a:p>
        </p:txBody>
      </p:sp>
      <p:sp>
        <p:nvSpPr>
          <p:cNvPr id="3" name="Marcador de contenido 2"/>
          <p:cNvSpPr>
            <a:spLocks noGrp="1"/>
          </p:cNvSpPr>
          <p:nvPr>
            <p:ph idx="1"/>
          </p:nvPr>
        </p:nvSpPr>
        <p:spPr>
          <a:xfrm>
            <a:off x="285750" y="2052918"/>
            <a:ext cx="11235690" cy="4195481"/>
          </a:xfrm>
        </p:spPr>
        <p:txBody>
          <a:bodyPr/>
          <a:lstStyle/>
          <a:p>
            <a:r>
              <a:rPr lang="es-ES" dirty="0"/>
              <a:t>Usaremos un canal de máximos y uno de mínimos para realizar la normalización</a:t>
            </a:r>
          </a:p>
          <a:p>
            <a:pPr marL="0" indent="0">
              <a:buNone/>
            </a:pPr>
            <a:r>
              <a:rPr lang="es-ES" b="1" dirty="0" err="1" smtClean="0"/>
              <a:t>EST_Indicador</a:t>
            </a:r>
            <a:r>
              <a:rPr lang="es-ES" b="1" dirty="0"/>
              <a:t>= (</a:t>
            </a:r>
            <a:r>
              <a:rPr lang="es-ES" b="1" dirty="0" err="1"/>
              <a:t>Close</a:t>
            </a:r>
            <a:r>
              <a:rPr lang="es-ES" b="1" dirty="0"/>
              <a:t>[0] - </a:t>
            </a:r>
            <a:r>
              <a:rPr lang="es-ES" b="1" dirty="0" err="1"/>
              <a:t>Highest</a:t>
            </a:r>
            <a:r>
              <a:rPr lang="es-ES" b="1" dirty="0"/>
              <a:t>(</a:t>
            </a:r>
            <a:r>
              <a:rPr lang="es-ES" b="1" dirty="0" err="1"/>
              <a:t>Close</a:t>
            </a:r>
            <a:r>
              <a:rPr lang="es-ES" b="1" dirty="0"/>
              <a:t>, n) / </a:t>
            </a:r>
            <a:r>
              <a:rPr lang="es-ES" b="1" dirty="0" err="1"/>
              <a:t>Highest</a:t>
            </a:r>
            <a:r>
              <a:rPr lang="es-ES" b="1" dirty="0"/>
              <a:t> (</a:t>
            </a:r>
            <a:r>
              <a:rPr lang="es-ES" b="1" dirty="0" err="1"/>
              <a:t>Close</a:t>
            </a:r>
            <a:r>
              <a:rPr lang="es-ES" b="1" dirty="0"/>
              <a:t>, n) - </a:t>
            </a:r>
            <a:r>
              <a:rPr lang="es-ES" b="1" dirty="0" err="1"/>
              <a:t>Lowest</a:t>
            </a:r>
            <a:r>
              <a:rPr lang="es-ES" b="1" dirty="0"/>
              <a:t>(</a:t>
            </a:r>
            <a:r>
              <a:rPr lang="es-ES" b="1" dirty="0" err="1"/>
              <a:t>Close</a:t>
            </a:r>
            <a:r>
              <a:rPr lang="es-ES" b="1" dirty="0"/>
              <a:t>, n))</a:t>
            </a:r>
          </a:p>
          <a:p>
            <a:endParaRPr lang="es-ES" dirty="0"/>
          </a:p>
        </p:txBody>
      </p:sp>
      <p:pic>
        <p:nvPicPr>
          <p:cNvPr id="4" name="Imagen 3" descr="tradingsys"/>
          <p:cNvPicPr/>
          <p:nvPr/>
        </p:nvPicPr>
        <p:blipFill>
          <a:blip r:embed="rId2">
            <a:extLst>
              <a:ext uri="{28A0092B-C50C-407E-A947-70E740481C1C}">
                <a14:useLocalDpi xmlns:a14="http://schemas.microsoft.com/office/drawing/2010/main" val="0"/>
              </a:ext>
            </a:extLst>
          </a:blip>
          <a:srcRect/>
          <a:stretch>
            <a:fillRect/>
          </a:stretch>
        </p:blipFill>
        <p:spPr bwMode="auto">
          <a:xfrm>
            <a:off x="3672072" y="3166109"/>
            <a:ext cx="3352800" cy="3457575"/>
          </a:xfrm>
          <a:prstGeom prst="rect">
            <a:avLst/>
          </a:prstGeom>
          <a:noFill/>
          <a:ln>
            <a:noFill/>
          </a:ln>
        </p:spPr>
      </p:pic>
    </p:spTree>
    <p:extLst>
      <p:ext uri="{BB962C8B-B14F-4D97-AF65-F5344CB8AC3E}">
        <p14:creationId xmlns:p14="http://schemas.microsoft.com/office/powerpoint/2010/main" val="10819972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err="1"/>
              <a:t>Percent</a:t>
            </a:r>
            <a:r>
              <a:rPr lang="es-ES" b="1" dirty="0"/>
              <a:t> Rank</a:t>
            </a:r>
            <a:br>
              <a:rPr lang="es-ES" b="1" dirty="0"/>
            </a:br>
            <a:endParaRPr lang="es-ES" dirty="0"/>
          </a:p>
        </p:txBody>
      </p:sp>
      <p:sp>
        <p:nvSpPr>
          <p:cNvPr id="3" name="Marcador de contenido 2"/>
          <p:cNvSpPr>
            <a:spLocks noGrp="1"/>
          </p:cNvSpPr>
          <p:nvPr>
            <p:ph idx="1"/>
          </p:nvPr>
        </p:nvSpPr>
        <p:spPr/>
        <p:txBody>
          <a:bodyPr/>
          <a:lstStyle/>
          <a:p>
            <a:r>
              <a:rPr lang="es-ES" dirty="0"/>
              <a:t>La función PERCENTRANK devuelve el rango de un valor en un conjunto de datos como un porcentaje (0...1, exclusive) del conjunto de datos.</a:t>
            </a:r>
          </a:p>
          <a:p>
            <a:r>
              <a:rPr lang="es-ES" dirty="0"/>
              <a:t>Es decir nos indica ordenando por diferencia porcentual en que % del total se encuentra el valor.</a:t>
            </a:r>
          </a:p>
          <a:p>
            <a:endParaRPr lang="es-ES" dirty="0"/>
          </a:p>
        </p:txBody>
      </p:sp>
    </p:spTree>
    <p:extLst>
      <p:ext uri="{BB962C8B-B14F-4D97-AF65-F5344CB8AC3E}">
        <p14:creationId xmlns:p14="http://schemas.microsoft.com/office/powerpoint/2010/main" val="18679021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PERCENTRANK</a:t>
            </a:r>
            <a:endParaRPr lang="es-ES"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46111" y="1383030"/>
            <a:ext cx="9171608" cy="4865370"/>
          </a:xfrm>
          <a:prstGeom prst="rect">
            <a:avLst/>
          </a:prstGeom>
          <a:noFill/>
          <a:ln>
            <a:noFill/>
          </a:ln>
        </p:spPr>
      </p:pic>
    </p:spTree>
    <p:extLst>
      <p:ext uri="{BB962C8B-B14F-4D97-AF65-F5344CB8AC3E}">
        <p14:creationId xmlns:p14="http://schemas.microsoft.com/office/powerpoint/2010/main" val="25356657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Indicador hibrido Media con SAR</a:t>
            </a:r>
            <a:br>
              <a:rPr lang="es-ES" b="1" dirty="0"/>
            </a:br>
            <a:endParaRPr lang="es-ES" dirty="0"/>
          </a:p>
        </p:txBody>
      </p:sp>
      <p:sp>
        <p:nvSpPr>
          <p:cNvPr id="3" name="Marcador de contenido 2"/>
          <p:cNvSpPr>
            <a:spLocks noGrp="1"/>
          </p:cNvSpPr>
          <p:nvPr>
            <p:ph idx="1"/>
          </p:nvPr>
        </p:nvSpPr>
        <p:spPr/>
        <p:txBody>
          <a:bodyPr/>
          <a:lstStyle/>
          <a:p>
            <a:endParaRPr lang="es-ES" dirty="0"/>
          </a:p>
        </p:txBody>
      </p:sp>
      <p:pic>
        <p:nvPicPr>
          <p:cNvPr id="5" name="Imagen 4"/>
          <p:cNvPicPr/>
          <p:nvPr/>
        </p:nvPicPr>
        <p:blipFill>
          <a:blip r:embed="rId2">
            <a:extLst>
              <a:ext uri="{28A0092B-C50C-407E-A947-70E740481C1C}">
                <a14:useLocalDpi xmlns:a14="http://schemas.microsoft.com/office/drawing/2010/main" val="0"/>
              </a:ext>
            </a:extLst>
          </a:blip>
          <a:srcRect/>
          <a:stretch>
            <a:fillRect/>
          </a:stretch>
        </p:blipFill>
        <p:spPr bwMode="auto">
          <a:xfrm>
            <a:off x="3985260" y="2052918"/>
            <a:ext cx="7885748" cy="4677728"/>
          </a:xfrm>
          <a:prstGeom prst="rect">
            <a:avLst/>
          </a:prstGeom>
          <a:noFill/>
          <a:ln>
            <a:noFill/>
          </a:ln>
        </p:spPr>
      </p:pic>
      <p:pic>
        <p:nvPicPr>
          <p:cNvPr id="4" name="Imagen 3"/>
          <p:cNvPicPr/>
          <p:nvPr/>
        </p:nvPicPr>
        <p:blipFill>
          <a:blip r:embed="rId3">
            <a:extLst>
              <a:ext uri="{28A0092B-C50C-407E-A947-70E740481C1C}">
                <a14:useLocalDpi xmlns:a14="http://schemas.microsoft.com/office/drawing/2010/main" val="0"/>
              </a:ext>
            </a:extLst>
          </a:blip>
          <a:srcRect/>
          <a:stretch>
            <a:fillRect/>
          </a:stretch>
        </p:blipFill>
        <p:spPr bwMode="auto">
          <a:xfrm>
            <a:off x="342900" y="1291590"/>
            <a:ext cx="7284720" cy="2594610"/>
          </a:xfrm>
          <a:prstGeom prst="rect">
            <a:avLst/>
          </a:prstGeom>
          <a:noFill/>
          <a:ln>
            <a:noFill/>
          </a:ln>
        </p:spPr>
      </p:pic>
    </p:spTree>
    <p:extLst>
      <p:ext uri="{BB962C8B-B14F-4D97-AF65-F5344CB8AC3E}">
        <p14:creationId xmlns:p14="http://schemas.microsoft.com/office/powerpoint/2010/main" val="569669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FILTROS DE CONSENSO</a:t>
            </a:r>
            <a:endParaRPr lang="es-ES"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5796" y="1332548"/>
            <a:ext cx="7827543" cy="4195762"/>
          </a:xfrm>
          <a:prstGeom prst="rect">
            <a:avLst/>
          </a:prstGeom>
          <a:noFill/>
          <a:ln>
            <a:noFill/>
          </a:ln>
        </p:spPr>
      </p:pic>
      <p:pic>
        <p:nvPicPr>
          <p:cNvPr id="5" name="Imagen 4"/>
          <p:cNvPicPr/>
          <p:nvPr/>
        </p:nvPicPr>
        <p:blipFill>
          <a:blip r:embed="rId3">
            <a:extLst>
              <a:ext uri="{28A0092B-C50C-407E-A947-70E740481C1C}">
                <a14:useLocalDpi xmlns:a14="http://schemas.microsoft.com/office/drawing/2010/main" val="0"/>
              </a:ext>
            </a:extLst>
          </a:blip>
          <a:srcRect/>
          <a:stretch>
            <a:fillRect/>
          </a:stretch>
        </p:blipFill>
        <p:spPr bwMode="auto">
          <a:xfrm>
            <a:off x="6436042" y="3085147"/>
            <a:ext cx="4257675" cy="3019425"/>
          </a:xfrm>
          <a:prstGeom prst="rect">
            <a:avLst/>
          </a:prstGeom>
          <a:noFill/>
          <a:ln>
            <a:noFill/>
          </a:ln>
        </p:spPr>
      </p:pic>
    </p:spTree>
    <p:extLst>
      <p:ext uri="{BB962C8B-B14F-4D97-AF65-F5344CB8AC3E}">
        <p14:creationId xmlns:p14="http://schemas.microsoft.com/office/powerpoint/2010/main" val="27702759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46111" y="452718"/>
            <a:ext cx="10555289" cy="1400530"/>
          </a:xfrm>
        </p:spPr>
        <p:txBody>
          <a:bodyPr/>
          <a:lstStyle/>
          <a:p>
            <a:r>
              <a:rPr lang="es-ES" b="1" dirty="0"/>
              <a:t>¿Cómo podemos usar un indicador</a:t>
            </a:r>
            <a:r>
              <a:rPr lang="es-ES" b="1" dirty="0" smtClean="0"/>
              <a:t>?</a:t>
            </a:r>
            <a:br>
              <a:rPr lang="es-ES" b="1" dirty="0" smtClean="0"/>
            </a:br>
            <a:endParaRPr lang="es-ES" dirty="0"/>
          </a:p>
        </p:txBody>
      </p:sp>
      <p:sp>
        <p:nvSpPr>
          <p:cNvPr id="3" name="Marcador de contenido 2"/>
          <p:cNvSpPr>
            <a:spLocks noGrp="1"/>
          </p:cNvSpPr>
          <p:nvPr>
            <p:ph idx="1"/>
          </p:nvPr>
        </p:nvSpPr>
        <p:spPr/>
        <p:txBody>
          <a:bodyPr/>
          <a:lstStyle/>
          <a:p>
            <a:r>
              <a:rPr lang="es-ES" dirty="0" smtClean="0"/>
              <a:t>El </a:t>
            </a:r>
            <a:r>
              <a:rPr lang="es-ES" dirty="0"/>
              <a:t>recorrido que puede hacer un indicador se resume de forma ideal en una función sinusoidal, teniendo en cuenta que por supuesto puede girar en cualquier momento</a:t>
            </a:r>
          </a:p>
          <a:p>
            <a:endParaRPr lang="es-ES" dirty="0"/>
          </a:p>
        </p:txBody>
      </p:sp>
      <p:pic>
        <p:nvPicPr>
          <p:cNvPr id="4" name="Imagen 3"/>
          <p:cNvPicPr/>
          <p:nvPr/>
        </p:nvPicPr>
        <p:blipFill>
          <a:blip r:embed="rId2">
            <a:extLst>
              <a:ext uri="{28A0092B-C50C-407E-A947-70E740481C1C}">
                <a14:useLocalDpi xmlns:a14="http://schemas.microsoft.com/office/drawing/2010/main" val="0"/>
              </a:ext>
            </a:extLst>
          </a:blip>
          <a:srcRect/>
          <a:stretch>
            <a:fillRect/>
          </a:stretch>
        </p:blipFill>
        <p:spPr bwMode="auto">
          <a:xfrm>
            <a:off x="2805112" y="3683914"/>
            <a:ext cx="4867275" cy="2238375"/>
          </a:xfrm>
          <a:prstGeom prst="rect">
            <a:avLst/>
          </a:prstGeom>
          <a:noFill/>
          <a:ln>
            <a:noFill/>
          </a:ln>
        </p:spPr>
      </p:pic>
    </p:spTree>
    <p:extLst>
      <p:ext uri="{BB962C8B-B14F-4D97-AF65-F5344CB8AC3E}">
        <p14:creationId xmlns:p14="http://schemas.microsoft.com/office/powerpoint/2010/main" val="21321298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¿Cómo podemos verificar que no entra y sale rápidamente</a:t>
            </a:r>
            <a:r>
              <a:rPr lang="es-ES" b="1" dirty="0" smtClean="0"/>
              <a:t>?</a:t>
            </a:r>
            <a:endParaRPr lang="es-ES" dirty="0"/>
          </a:p>
        </p:txBody>
      </p:sp>
      <p:pic>
        <p:nvPicPr>
          <p:cNvPr id="4" name="Marcador de contenido 3"/>
          <p:cNvPicPr>
            <a:picLocks noGrp="1" noChangeAspect="1"/>
          </p:cNvPicPr>
          <p:nvPr>
            <p:ph idx="1"/>
          </p:nvPr>
        </p:nvPicPr>
        <p:blipFill>
          <a:blip r:embed="rId2"/>
          <a:stretch>
            <a:fillRect/>
          </a:stretch>
        </p:blipFill>
        <p:spPr>
          <a:xfrm>
            <a:off x="913637" y="2104709"/>
            <a:ext cx="7956043" cy="3816508"/>
          </a:xfrm>
          <a:prstGeom prst="rect">
            <a:avLst/>
          </a:prstGeom>
        </p:spPr>
      </p:pic>
    </p:spTree>
    <p:extLst>
      <p:ext uri="{BB962C8B-B14F-4D97-AF65-F5344CB8AC3E}">
        <p14:creationId xmlns:p14="http://schemas.microsoft.com/office/powerpoint/2010/main" val="8171227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46111" y="452718"/>
            <a:ext cx="10806749" cy="1400530"/>
          </a:xfrm>
        </p:spPr>
        <p:txBody>
          <a:bodyPr/>
          <a:lstStyle/>
          <a:p>
            <a:r>
              <a:rPr lang="es-ES" b="1" dirty="0"/>
              <a:t>Transformación del indicador para normalizar el diagrama de frecuencias</a:t>
            </a:r>
            <a:br>
              <a:rPr lang="es-ES" b="1" dirty="0"/>
            </a:br>
            <a:endParaRPr lang="es-ES" dirty="0"/>
          </a:p>
        </p:txBody>
      </p:sp>
      <p:sp>
        <p:nvSpPr>
          <p:cNvPr id="3" name="Marcador de contenido 2"/>
          <p:cNvSpPr>
            <a:spLocks noGrp="1"/>
          </p:cNvSpPr>
          <p:nvPr>
            <p:ph idx="1"/>
          </p:nvPr>
        </p:nvSpPr>
        <p:spPr>
          <a:xfrm>
            <a:off x="1103313" y="2052918"/>
            <a:ext cx="5788978" cy="4195481"/>
          </a:xfrm>
        </p:spPr>
        <p:txBody>
          <a:bodyPr/>
          <a:lstStyle/>
          <a:p>
            <a:r>
              <a:rPr lang="es-ES" dirty="0"/>
              <a:t>Es importante resaltar que distribución de frecuencias en los valores toma una forma </a:t>
            </a:r>
            <a:r>
              <a:rPr lang="es-ES" b="1" dirty="0"/>
              <a:t>NORMAL</a:t>
            </a:r>
            <a:r>
              <a:rPr lang="es-ES" dirty="0"/>
              <a:t> por lo que es más propicia para usarla como predictor direccional </a:t>
            </a:r>
            <a:endParaRPr lang="es-ES" dirty="0" smtClean="0"/>
          </a:p>
          <a:p>
            <a:endParaRPr lang="es-ES" dirty="0"/>
          </a:p>
        </p:txBody>
      </p:sp>
      <p:pic>
        <p:nvPicPr>
          <p:cNvPr id="4" name="Imagen 3"/>
          <p:cNvPicPr/>
          <p:nvPr/>
        </p:nvPicPr>
        <p:blipFill>
          <a:blip r:embed="rId2">
            <a:extLst>
              <a:ext uri="{28A0092B-C50C-407E-A947-70E740481C1C}">
                <a14:useLocalDpi xmlns:a14="http://schemas.microsoft.com/office/drawing/2010/main" val="0"/>
              </a:ext>
            </a:extLst>
          </a:blip>
          <a:srcRect/>
          <a:stretch>
            <a:fillRect/>
          </a:stretch>
        </p:blipFill>
        <p:spPr bwMode="auto">
          <a:xfrm>
            <a:off x="7290435" y="1725930"/>
            <a:ext cx="3579495" cy="4950142"/>
          </a:xfrm>
          <a:prstGeom prst="rect">
            <a:avLst/>
          </a:prstGeom>
          <a:noFill/>
          <a:ln>
            <a:noFill/>
          </a:ln>
        </p:spPr>
      </p:pic>
    </p:spTree>
    <p:extLst>
      <p:ext uri="{BB962C8B-B14F-4D97-AF65-F5344CB8AC3E}">
        <p14:creationId xmlns:p14="http://schemas.microsoft.com/office/powerpoint/2010/main" val="19986538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46111" y="243513"/>
            <a:ext cx="10326689" cy="1400530"/>
          </a:xfrm>
        </p:spPr>
        <p:txBody>
          <a:bodyPr/>
          <a:lstStyle/>
          <a:p>
            <a:pPr algn="ctr"/>
            <a:r>
              <a:rPr lang="es-ES" b="1" dirty="0" smtClean="0"/>
              <a:t>DISPONIBLES EN VIDEO </a:t>
            </a:r>
            <a:br>
              <a:rPr lang="es-ES" b="1" dirty="0" smtClean="0"/>
            </a:br>
            <a:r>
              <a:rPr lang="es-ES" b="1" dirty="0" smtClean="0"/>
              <a:t>OTROS TALLERES DE TRADING </a:t>
            </a:r>
            <a:endParaRPr lang="es-ES" b="1" dirty="0"/>
          </a:p>
        </p:txBody>
      </p:sp>
      <p:sp>
        <p:nvSpPr>
          <p:cNvPr id="3" name="Marcador de contenido 2"/>
          <p:cNvSpPr>
            <a:spLocks noGrp="1"/>
          </p:cNvSpPr>
          <p:nvPr>
            <p:ph idx="1"/>
          </p:nvPr>
        </p:nvSpPr>
        <p:spPr>
          <a:xfrm>
            <a:off x="1090786" y="1852501"/>
            <a:ext cx="8946541" cy="1855203"/>
          </a:xfrm>
        </p:spPr>
        <p:txBody>
          <a:bodyPr/>
          <a:lstStyle/>
          <a:p>
            <a:r>
              <a:rPr lang="es-ES" dirty="0" smtClean="0"/>
              <a:t>En Alta Definición</a:t>
            </a:r>
          </a:p>
          <a:p>
            <a:r>
              <a:rPr lang="es-ES" dirty="0" smtClean="0"/>
              <a:t>Con Material y casi todos los Sistemas que hemos hecho</a:t>
            </a:r>
          </a:p>
          <a:p>
            <a:r>
              <a:rPr lang="es-ES" dirty="0" smtClean="0"/>
              <a:t>Ejercicios para Implementar</a:t>
            </a:r>
          </a:p>
          <a:p>
            <a:pPr marL="0" indent="0">
              <a:buNone/>
            </a:pPr>
            <a:endParaRPr lang="es-ES" dirty="0" smtClean="0"/>
          </a:p>
          <a:p>
            <a:pPr marL="0" indent="0">
              <a:buNone/>
            </a:pPr>
            <a:endParaRPr lang="es-ES" dirty="0" smtClean="0"/>
          </a:p>
          <a:p>
            <a:endParaRPr lang="es-ES" dirty="0"/>
          </a:p>
        </p:txBody>
      </p:sp>
      <p:sp>
        <p:nvSpPr>
          <p:cNvPr id="4" name="Rectángulo 3"/>
          <p:cNvSpPr/>
          <p:nvPr/>
        </p:nvSpPr>
        <p:spPr>
          <a:xfrm>
            <a:off x="1826179" y="3131332"/>
            <a:ext cx="9146621" cy="1569660"/>
          </a:xfrm>
          <a:prstGeom prst="rect">
            <a:avLst/>
          </a:prstGeom>
        </p:spPr>
        <p:txBody>
          <a:bodyPr wrap="square">
            <a:spAutoFit/>
          </a:bodyPr>
          <a:lstStyle/>
          <a:p>
            <a:r>
              <a:rPr lang="es-ES" sz="9600" b="1" dirty="0" smtClean="0">
                <a:ln w="9525">
                  <a:solidFill>
                    <a:schemeClr val="bg1"/>
                  </a:solidFill>
                  <a:prstDash val="solid"/>
                </a:ln>
                <a:effectLst>
                  <a:outerShdw blurRad="12700" dist="38100" dir="2700000" algn="tl" rotWithShape="0">
                    <a:schemeClr val="bg1">
                      <a:lumMod val="50000"/>
                    </a:schemeClr>
                  </a:outerShdw>
                </a:effectLst>
                <a:latin typeface="Roboto"/>
              </a:rPr>
              <a:t>goo.gl/GLAtCc</a:t>
            </a:r>
            <a:endParaRPr lang="es-ES" sz="9600" b="1" dirty="0">
              <a:ln w="9525">
                <a:solidFill>
                  <a:schemeClr val="bg1"/>
                </a:solidFill>
                <a:prstDash val="solid"/>
              </a:ln>
              <a:effectLst>
                <a:outerShdw blurRad="12700" dist="38100" dir="2700000" algn="tl" rotWithShape="0">
                  <a:schemeClr val="bg1">
                    <a:lumMod val="50000"/>
                  </a:schemeClr>
                </a:outerShdw>
              </a:effectLst>
            </a:endParaRPr>
          </a:p>
        </p:txBody>
      </p:sp>
      <p:sp>
        <p:nvSpPr>
          <p:cNvPr id="5" name="CuadroTexto 4"/>
          <p:cNvSpPr txBox="1"/>
          <p:nvPr/>
        </p:nvSpPr>
        <p:spPr>
          <a:xfrm>
            <a:off x="1385057" y="3253915"/>
            <a:ext cx="1933543" cy="369332"/>
          </a:xfrm>
          <a:prstGeom prst="rect">
            <a:avLst/>
          </a:prstGeom>
          <a:noFill/>
        </p:spPr>
        <p:txBody>
          <a:bodyPr wrap="none" rtlCol="0">
            <a:spAutoFit/>
          </a:bodyPr>
          <a:lstStyle/>
          <a:p>
            <a:r>
              <a:rPr lang="es-ES" dirty="0" smtClean="0"/>
              <a:t>DIRECCIÓN URL</a:t>
            </a:r>
            <a:endParaRPr lang="es-ES" dirty="0"/>
          </a:p>
        </p:txBody>
      </p:sp>
      <p:pic>
        <p:nvPicPr>
          <p:cNvPr id="6" name="Imagen 5"/>
          <p:cNvPicPr>
            <a:picLocks noChangeAspect="1"/>
          </p:cNvPicPr>
          <p:nvPr/>
        </p:nvPicPr>
        <p:blipFill>
          <a:blip r:embed="rId2"/>
          <a:stretch>
            <a:fillRect/>
          </a:stretch>
        </p:blipFill>
        <p:spPr>
          <a:xfrm>
            <a:off x="2351828" y="4700992"/>
            <a:ext cx="7479704" cy="2101257"/>
          </a:xfrm>
          <a:prstGeom prst="rect">
            <a:avLst/>
          </a:prstGeom>
        </p:spPr>
      </p:pic>
    </p:spTree>
    <p:extLst>
      <p:ext uri="{BB962C8B-B14F-4D97-AF65-F5344CB8AC3E}">
        <p14:creationId xmlns:p14="http://schemas.microsoft.com/office/powerpoint/2010/main" val="33661398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2640</TotalTime>
  <Words>356</Words>
  <Application>Microsoft Office PowerPoint</Application>
  <PresentationFormat>Panorámica</PresentationFormat>
  <Paragraphs>38</Paragraphs>
  <Slides>12</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12</vt:i4>
      </vt:variant>
    </vt:vector>
  </HeadingPairs>
  <TitlesOfParts>
    <vt:vector size="18" baseType="lpstr">
      <vt:lpstr>Arial</vt:lpstr>
      <vt:lpstr>Calibri</vt:lpstr>
      <vt:lpstr>Century Gothic</vt:lpstr>
      <vt:lpstr>Roboto</vt:lpstr>
      <vt:lpstr>Wingdings 3</vt:lpstr>
      <vt:lpstr>Ion</vt:lpstr>
      <vt:lpstr>WORKING SESSION SISTEMAS DE TRADING  con OSCILADORES </vt:lpstr>
      <vt:lpstr>Indicador hibrido Media con SAR </vt:lpstr>
      <vt:lpstr>Bandas de Bollinger – B% </vt:lpstr>
      <vt:lpstr>Canal de Máximos y Mínimos – ESTOCASTICO </vt:lpstr>
      <vt:lpstr>Percent Rank </vt:lpstr>
      <vt:lpstr>PERCENTRANK</vt:lpstr>
      <vt:lpstr>Indicador hibrido Media con SAR </vt:lpstr>
      <vt:lpstr>FILTROS DE CONSENSO</vt:lpstr>
      <vt:lpstr>¿Cómo podemos usar un indicador? </vt:lpstr>
      <vt:lpstr>¿Cómo podemos verificar que no entra y sale rápidamente?</vt:lpstr>
      <vt:lpstr>Transformación del indicador para normalizar el diagrama de frecuencias </vt:lpstr>
      <vt:lpstr>DISPONIBLES EN VIDEO  OTROS TALLERES DE TRADING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Windows User</dc:creator>
  <cp:lastModifiedBy>Windows User</cp:lastModifiedBy>
  <cp:revision>103</cp:revision>
  <dcterms:created xsi:type="dcterms:W3CDTF">2017-06-30T22:50:04Z</dcterms:created>
  <dcterms:modified xsi:type="dcterms:W3CDTF">2017-11-02T21:40:42Z</dcterms:modified>
</cp:coreProperties>
</file>